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Lst>
  <p:sldSz cx="42803763" cy="30275213"/>
  <p:notesSz cx="6858000" cy="9144000"/>
  <p:defaultTextStyle>
    <a:defPPr>
      <a:defRPr lang="de-DE"/>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6" userDrawn="1">
          <p15:clr>
            <a:srgbClr val="A4A3A4"/>
          </p15:clr>
        </p15:guide>
        <p15:guide id="2" pos="1341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7981" autoAdjust="0"/>
    <p:restoredTop sz="94660"/>
  </p:normalViewPr>
  <p:slideViewPr>
    <p:cSldViewPr snapToGrid="0" showGuides="1">
      <p:cViewPr>
        <p:scale>
          <a:sx n="33" d="100"/>
          <a:sy n="33" d="100"/>
        </p:scale>
        <p:origin x="942" y="-30"/>
      </p:cViewPr>
      <p:guideLst>
        <p:guide orient="horz" pos="9536"/>
        <p:guide pos="134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210282" y="4954765"/>
            <a:ext cx="36383199" cy="10540259"/>
          </a:xfrm>
        </p:spPr>
        <p:txBody>
          <a:bodyPr anchor="b"/>
          <a:lstStyle>
            <a:lvl1pPr algn="ctr">
              <a:defRPr sz="26488"/>
            </a:lvl1pPr>
          </a:lstStyle>
          <a:p>
            <a:r>
              <a:rPr lang="de-DE" smtClean="0"/>
              <a:t>Titelmasterformat durch Klicken bearbeiten</a:t>
            </a:r>
            <a:endParaRPr lang="en-US" dirty="0"/>
          </a:p>
        </p:txBody>
      </p:sp>
      <p:sp>
        <p:nvSpPr>
          <p:cNvPr id="3" name="Subtitle 2"/>
          <p:cNvSpPr>
            <a:spLocks noGrp="1"/>
          </p:cNvSpPr>
          <p:nvPr>
            <p:ph type="subTitle" idx="1"/>
          </p:nvPr>
        </p:nvSpPr>
        <p:spPr>
          <a:xfrm>
            <a:off x="5350471" y="15901497"/>
            <a:ext cx="32102822" cy="7309499"/>
          </a:xfrm>
        </p:spPr>
        <p:txBody>
          <a:bodyPr/>
          <a:lstStyle>
            <a:lvl1pPr marL="0" indent="0" algn="ctr">
              <a:buNone/>
              <a:defRPr sz="10595"/>
            </a:lvl1pPr>
            <a:lvl2pPr marL="2018355" indent="0" algn="ctr">
              <a:buNone/>
              <a:defRPr sz="8829"/>
            </a:lvl2pPr>
            <a:lvl3pPr marL="4036710" indent="0" algn="ctr">
              <a:buNone/>
              <a:defRPr sz="7946"/>
            </a:lvl3pPr>
            <a:lvl4pPr marL="6055065" indent="0" algn="ctr">
              <a:buNone/>
              <a:defRPr sz="7063"/>
            </a:lvl4pPr>
            <a:lvl5pPr marL="8073420" indent="0" algn="ctr">
              <a:buNone/>
              <a:defRPr sz="7063"/>
            </a:lvl5pPr>
            <a:lvl6pPr marL="10091776" indent="0" algn="ctr">
              <a:buNone/>
              <a:defRPr sz="7063"/>
            </a:lvl6pPr>
            <a:lvl7pPr marL="12110131" indent="0" algn="ctr">
              <a:buNone/>
              <a:defRPr sz="7063"/>
            </a:lvl7pPr>
            <a:lvl8pPr marL="14128486" indent="0" algn="ctr">
              <a:buNone/>
              <a:defRPr sz="7063"/>
            </a:lvl8pPr>
            <a:lvl9pPr marL="16146841" indent="0" algn="ctr">
              <a:buNone/>
              <a:defRPr sz="7063"/>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3836685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2632227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31445" y="1611875"/>
            <a:ext cx="9229561" cy="25656844"/>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2942761" y="1611875"/>
            <a:ext cx="27153637" cy="25656844"/>
          </a:xfrm>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3469961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1722010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20467" y="7547788"/>
            <a:ext cx="36918246" cy="12593645"/>
          </a:xfrm>
        </p:spPr>
        <p:txBody>
          <a:bodyPr anchor="b"/>
          <a:lstStyle>
            <a:lvl1pPr>
              <a:defRPr sz="26488"/>
            </a:lvl1pPr>
          </a:lstStyle>
          <a:p>
            <a:r>
              <a:rPr lang="de-DE" smtClean="0"/>
              <a:t>Titelmasterformat durch Klicken bearbeiten</a:t>
            </a:r>
            <a:endParaRPr lang="en-US" dirty="0"/>
          </a:p>
        </p:txBody>
      </p:sp>
      <p:sp>
        <p:nvSpPr>
          <p:cNvPr id="3" name="Text Placeholder 2"/>
          <p:cNvSpPr>
            <a:spLocks noGrp="1"/>
          </p:cNvSpPr>
          <p:nvPr>
            <p:ph type="body" idx="1"/>
          </p:nvPr>
        </p:nvSpPr>
        <p:spPr>
          <a:xfrm>
            <a:off x="2920467" y="20260574"/>
            <a:ext cx="36918246" cy="6622701"/>
          </a:xfrm>
        </p:spPr>
        <p:txBody>
          <a:bodyPr/>
          <a:lstStyle>
            <a:lvl1pPr marL="0" indent="0">
              <a:buNone/>
              <a:defRPr sz="10595">
                <a:solidFill>
                  <a:schemeClr val="tx1"/>
                </a:solidFill>
              </a:defRPr>
            </a:lvl1pPr>
            <a:lvl2pPr marL="2018355" indent="0">
              <a:buNone/>
              <a:defRPr sz="8829">
                <a:solidFill>
                  <a:schemeClr val="tx1">
                    <a:tint val="75000"/>
                  </a:schemeClr>
                </a:solidFill>
              </a:defRPr>
            </a:lvl2pPr>
            <a:lvl3pPr marL="4036710" indent="0">
              <a:buNone/>
              <a:defRPr sz="7946">
                <a:solidFill>
                  <a:schemeClr val="tx1">
                    <a:tint val="75000"/>
                  </a:schemeClr>
                </a:solidFill>
              </a:defRPr>
            </a:lvl3pPr>
            <a:lvl4pPr marL="6055065" indent="0">
              <a:buNone/>
              <a:defRPr sz="7063">
                <a:solidFill>
                  <a:schemeClr val="tx1">
                    <a:tint val="75000"/>
                  </a:schemeClr>
                </a:solidFill>
              </a:defRPr>
            </a:lvl4pPr>
            <a:lvl5pPr marL="8073420" indent="0">
              <a:buNone/>
              <a:defRPr sz="7063">
                <a:solidFill>
                  <a:schemeClr val="tx1">
                    <a:tint val="75000"/>
                  </a:schemeClr>
                </a:solidFill>
              </a:defRPr>
            </a:lvl5pPr>
            <a:lvl6pPr marL="10091776" indent="0">
              <a:buNone/>
              <a:defRPr sz="7063">
                <a:solidFill>
                  <a:schemeClr val="tx1">
                    <a:tint val="75000"/>
                  </a:schemeClr>
                </a:solidFill>
              </a:defRPr>
            </a:lvl6pPr>
            <a:lvl7pPr marL="12110131" indent="0">
              <a:buNone/>
              <a:defRPr sz="7063">
                <a:solidFill>
                  <a:schemeClr val="tx1">
                    <a:tint val="75000"/>
                  </a:schemeClr>
                </a:solidFill>
              </a:defRPr>
            </a:lvl7pPr>
            <a:lvl8pPr marL="14128486" indent="0">
              <a:buNone/>
              <a:defRPr sz="7063">
                <a:solidFill>
                  <a:schemeClr val="tx1">
                    <a:tint val="75000"/>
                  </a:schemeClr>
                </a:solidFill>
              </a:defRPr>
            </a:lvl8pPr>
            <a:lvl9pPr marL="16146841" indent="0">
              <a:buNone/>
              <a:defRPr sz="7063">
                <a:solidFill>
                  <a:schemeClr val="tx1">
                    <a:tint val="75000"/>
                  </a:schemeClr>
                </a:solidFill>
              </a:defRPr>
            </a:lvl9pPr>
          </a:lstStyle>
          <a:p>
            <a:pPr lvl="0"/>
            <a:r>
              <a:rPr lang="de-DE" smtClean="0"/>
              <a:t>Textmasterformat bearbeiten</a:t>
            </a:r>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3802078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2942759"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21669405"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3761899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948334" y="1611882"/>
            <a:ext cx="36918246" cy="5851808"/>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8339" y="7421634"/>
            <a:ext cx="18107995"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4" name="Content Placeholder 3"/>
          <p:cNvSpPr>
            <a:spLocks noGrp="1"/>
          </p:cNvSpPr>
          <p:nvPr>
            <p:ph sz="half" idx="2"/>
          </p:nvPr>
        </p:nvSpPr>
        <p:spPr>
          <a:xfrm>
            <a:off x="2948339" y="11058863"/>
            <a:ext cx="18107995"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21669408" y="7421634"/>
            <a:ext cx="18197174"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6" name="Content Placeholder 5"/>
          <p:cNvSpPr>
            <a:spLocks noGrp="1"/>
          </p:cNvSpPr>
          <p:nvPr>
            <p:ph sz="quarter" idx="4"/>
          </p:nvPr>
        </p:nvSpPr>
        <p:spPr>
          <a:xfrm>
            <a:off x="21669408" y="11058863"/>
            <a:ext cx="18197174"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2078960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299846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784661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Content Placeholder 2"/>
          <p:cNvSpPr>
            <a:spLocks noGrp="1"/>
          </p:cNvSpPr>
          <p:nvPr>
            <p:ph idx="1"/>
          </p:nvPr>
        </p:nvSpPr>
        <p:spPr>
          <a:xfrm>
            <a:off x="18197174" y="4359077"/>
            <a:ext cx="21669405" cy="21515024"/>
          </a:xfrm>
        </p:spPr>
        <p:txBody>
          <a:bodyPr/>
          <a:lstStyle>
            <a:lvl1pPr>
              <a:defRPr sz="14127"/>
            </a:lvl1pPr>
            <a:lvl2pPr>
              <a:defRPr sz="12361"/>
            </a:lvl2pPr>
            <a:lvl3pPr>
              <a:defRPr sz="10595"/>
            </a:lvl3pPr>
            <a:lvl4pPr>
              <a:defRPr sz="8829"/>
            </a:lvl4pPr>
            <a:lvl5pPr>
              <a:defRPr sz="8829"/>
            </a:lvl5pPr>
            <a:lvl6pPr>
              <a:defRPr sz="8829"/>
            </a:lvl6pPr>
            <a:lvl7pPr>
              <a:defRPr sz="8829"/>
            </a:lvl7pPr>
            <a:lvl8pPr>
              <a:defRPr sz="8829"/>
            </a:lvl8pPr>
            <a:lvl9pPr>
              <a:defRPr sz="8829"/>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2496013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18197174" y="4359077"/>
            <a:ext cx="21669405" cy="21515024"/>
          </a:xfrm>
        </p:spPr>
        <p:txBody>
          <a:bodyPr anchor="t"/>
          <a:lstStyle>
            <a:lvl1pPr marL="0" indent="0">
              <a:buNone/>
              <a:defRPr sz="14127"/>
            </a:lvl1pPr>
            <a:lvl2pPr marL="2018355" indent="0">
              <a:buNone/>
              <a:defRPr sz="12361"/>
            </a:lvl2pPr>
            <a:lvl3pPr marL="4036710" indent="0">
              <a:buNone/>
              <a:defRPr sz="10595"/>
            </a:lvl3pPr>
            <a:lvl4pPr marL="6055065" indent="0">
              <a:buNone/>
              <a:defRPr sz="8829"/>
            </a:lvl4pPr>
            <a:lvl5pPr marL="8073420" indent="0">
              <a:buNone/>
              <a:defRPr sz="8829"/>
            </a:lvl5pPr>
            <a:lvl6pPr marL="10091776" indent="0">
              <a:buNone/>
              <a:defRPr sz="8829"/>
            </a:lvl6pPr>
            <a:lvl7pPr marL="12110131" indent="0">
              <a:buNone/>
              <a:defRPr sz="8829"/>
            </a:lvl7pPr>
            <a:lvl8pPr marL="14128486" indent="0">
              <a:buNone/>
              <a:defRPr sz="8829"/>
            </a:lvl8pPr>
            <a:lvl9pPr marL="16146841" indent="0">
              <a:buNone/>
              <a:defRPr sz="8829"/>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val="1949387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759" y="1611882"/>
            <a:ext cx="36918246" cy="5851808"/>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2759" y="8059374"/>
            <a:ext cx="36918246" cy="19209345"/>
          </a:xfrm>
          <a:prstGeom prst="rect">
            <a:avLst/>
          </a:prstGeom>
        </p:spPr>
        <p:txBody>
          <a:bodyPr vert="horz" lIns="91440" tIns="45720" rIns="91440" bIns="45720" rtlCol="0">
            <a:normAutofit/>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942759" y="28060644"/>
            <a:ext cx="9630847" cy="1611875"/>
          </a:xfrm>
          <a:prstGeom prst="rect">
            <a:avLst/>
          </a:prstGeom>
        </p:spPr>
        <p:txBody>
          <a:bodyPr vert="horz" lIns="91440" tIns="45720" rIns="91440" bIns="45720" rtlCol="0" anchor="ctr"/>
          <a:lstStyle>
            <a:lvl1pPr algn="l">
              <a:defRPr sz="5298">
                <a:solidFill>
                  <a:schemeClr val="tx1">
                    <a:tint val="75000"/>
                  </a:schemeClr>
                </a:solidFill>
              </a:defRPr>
            </a:lvl1pPr>
          </a:lstStyle>
          <a:p>
            <a:fld id="{43467CE9-383A-4C9E-83ED-F3CE68299504}" type="datetimeFigureOut">
              <a:rPr lang="de-DE" smtClean="0"/>
              <a:pPr/>
              <a:t>11.02.2019</a:t>
            </a:fld>
            <a:endParaRPr lang="de-DE"/>
          </a:p>
        </p:txBody>
      </p:sp>
      <p:sp>
        <p:nvSpPr>
          <p:cNvPr id="5" name="Footer Placeholder 4"/>
          <p:cNvSpPr>
            <a:spLocks noGrp="1"/>
          </p:cNvSpPr>
          <p:nvPr>
            <p:ph type="ftr" sz="quarter" idx="3"/>
          </p:nvPr>
        </p:nvSpPr>
        <p:spPr>
          <a:xfrm>
            <a:off x="14178747" y="28060644"/>
            <a:ext cx="14446270" cy="1611875"/>
          </a:xfrm>
          <a:prstGeom prst="rect">
            <a:avLst/>
          </a:prstGeom>
        </p:spPr>
        <p:txBody>
          <a:bodyPr vert="horz" lIns="91440" tIns="45720" rIns="91440" bIns="45720" rtlCol="0" anchor="ctr"/>
          <a:lstStyle>
            <a:lvl1pPr algn="ctr">
              <a:defRPr sz="5298">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30230157" y="28060644"/>
            <a:ext cx="9630847" cy="1611875"/>
          </a:xfrm>
          <a:prstGeom prst="rect">
            <a:avLst/>
          </a:prstGeom>
        </p:spPr>
        <p:txBody>
          <a:bodyPr vert="horz" lIns="91440" tIns="45720" rIns="91440" bIns="45720" rtlCol="0" anchor="ctr"/>
          <a:lstStyle>
            <a:lvl1pPr algn="r">
              <a:defRPr sz="5298">
                <a:solidFill>
                  <a:schemeClr val="tx1">
                    <a:tint val="75000"/>
                  </a:schemeClr>
                </a:solidFill>
              </a:defRPr>
            </a:lvl1pPr>
          </a:lstStyle>
          <a:p>
            <a:fld id="{E19B56D1-9A09-441F-BF92-848F428D9FF4}" type="slidenum">
              <a:rPr lang="de-DE" smtClean="0"/>
              <a:pPr/>
              <a:t>‹Nr.›</a:t>
            </a:fld>
            <a:endParaRPr lang="de-DE"/>
          </a:p>
        </p:txBody>
      </p:sp>
    </p:spTree>
    <p:extLst>
      <p:ext uri="{BB962C8B-B14F-4D97-AF65-F5344CB8AC3E}">
        <p14:creationId xmlns:p14="http://schemas.microsoft.com/office/powerpoint/2010/main" val="2615600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p:titleStyle>
    <p:body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p:bodyStyle>
    <p:otherStyle>
      <a:defPPr>
        <a:defRPr lang="en-US"/>
      </a:defPPr>
      <a:lvl1pPr marL="0" algn="l" defTabSz="4036710" rtl="0" eaLnBrk="1" latinLnBrk="0" hangingPunct="1">
        <a:defRPr sz="7946" kern="1200">
          <a:solidFill>
            <a:schemeClr val="tx1"/>
          </a:solidFill>
          <a:latin typeface="+mn-lt"/>
          <a:ea typeface="+mn-ea"/>
          <a:cs typeface="+mn-cs"/>
        </a:defRPr>
      </a:lvl1pPr>
      <a:lvl2pPr marL="2018355" algn="l" defTabSz="4036710" rtl="0" eaLnBrk="1" latinLnBrk="0" hangingPunct="1">
        <a:defRPr sz="7946" kern="1200">
          <a:solidFill>
            <a:schemeClr val="tx1"/>
          </a:solidFill>
          <a:latin typeface="+mn-lt"/>
          <a:ea typeface="+mn-ea"/>
          <a:cs typeface="+mn-cs"/>
        </a:defRPr>
      </a:lvl2pPr>
      <a:lvl3pPr marL="4036710" algn="l" defTabSz="4036710" rtl="0" eaLnBrk="1" latinLnBrk="0" hangingPunct="1">
        <a:defRPr sz="7946" kern="1200">
          <a:solidFill>
            <a:schemeClr val="tx1"/>
          </a:solidFill>
          <a:latin typeface="+mn-lt"/>
          <a:ea typeface="+mn-ea"/>
          <a:cs typeface="+mn-cs"/>
        </a:defRPr>
      </a:lvl3pPr>
      <a:lvl4pPr marL="6055065" algn="l" defTabSz="4036710" rtl="0" eaLnBrk="1" latinLnBrk="0" hangingPunct="1">
        <a:defRPr sz="7946" kern="1200">
          <a:solidFill>
            <a:schemeClr val="tx1"/>
          </a:solidFill>
          <a:latin typeface="+mn-lt"/>
          <a:ea typeface="+mn-ea"/>
          <a:cs typeface="+mn-cs"/>
        </a:defRPr>
      </a:lvl4pPr>
      <a:lvl5pPr marL="8073420" algn="l" defTabSz="4036710" rtl="0" eaLnBrk="1" latinLnBrk="0" hangingPunct="1">
        <a:defRPr sz="7946" kern="1200">
          <a:solidFill>
            <a:schemeClr val="tx1"/>
          </a:solidFill>
          <a:latin typeface="+mn-lt"/>
          <a:ea typeface="+mn-ea"/>
          <a:cs typeface="+mn-cs"/>
        </a:defRPr>
      </a:lvl5pPr>
      <a:lvl6pPr marL="10091776" algn="l" defTabSz="4036710" rtl="0" eaLnBrk="1" latinLnBrk="0" hangingPunct="1">
        <a:defRPr sz="7946" kern="1200">
          <a:solidFill>
            <a:schemeClr val="tx1"/>
          </a:solidFill>
          <a:latin typeface="+mn-lt"/>
          <a:ea typeface="+mn-ea"/>
          <a:cs typeface="+mn-cs"/>
        </a:defRPr>
      </a:lvl6pPr>
      <a:lvl7pPr marL="12110131" algn="l" defTabSz="4036710" rtl="0" eaLnBrk="1" latinLnBrk="0" hangingPunct="1">
        <a:defRPr sz="7946" kern="1200">
          <a:solidFill>
            <a:schemeClr val="tx1"/>
          </a:solidFill>
          <a:latin typeface="+mn-lt"/>
          <a:ea typeface="+mn-ea"/>
          <a:cs typeface="+mn-cs"/>
        </a:defRPr>
      </a:lvl7pPr>
      <a:lvl8pPr marL="14128486" algn="l" defTabSz="4036710" rtl="0" eaLnBrk="1" latinLnBrk="0" hangingPunct="1">
        <a:defRPr sz="7946" kern="1200">
          <a:solidFill>
            <a:schemeClr val="tx1"/>
          </a:solidFill>
          <a:latin typeface="+mn-lt"/>
          <a:ea typeface="+mn-ea"/>
          <a:cs typeface="+mn-cs"/>
        </a:defRPr>
      </a:lvl8pPr>
      <a:lvl9pPr marL="16146841" algn="l" defTabSz="4036710" rtl="0" eaLnBrk="1" latinLnBrk="0" hangingPunct="1">
        <a:defRPr sz="79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2088259"/>
            <a:ext cx="42803762" cy="28535842"/>
          </a:xfrm>
          <a:prstGeom prst="rect">
            <a:avLst/>
          </a:prstGeom>
          <a:blipFill dpi="0" rotWithShape="1">
            <a:blip r:embed="rId3" cstate="print"/>
            <a:srcRect/>
            <a:tile tx="0" ty="0" sx="100000" sy="100000" flip="none" algn="tl"/>
          </a:blipFill>
        </p:spPr>
      </p:pic>
      <p:sp>
        <p:nvSpPr>
          <p:cNvPr id="13" name="Rechteck 12"/>
          <p:cNvSpPr/>
          <p:nvPr/>
        </p:nvSpPr>
        <p:spPr>
          <a:xfrm>
            <a:off x="7376" y="2126360"/>
            <a:ext cx="42803763" cy="28658440"/>
          </a:xfrm>
          <a:prstGeom prst="rect">
            <a:avLst/>
          </a:prstGeom>
          <a:solidFill>
            <a:schemeClr val="bg1">
              <a:alpha val="45000"/>
            </a:schemeClr>
          </a:solidFill>
          <a:ln>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4" name="Textfeld 3"/>
          <p:cNvSpPr txBox="1"/>
          <p:nvPr/>
        </p:nvSpPr>
        <p:spPr>
          <a:xfrm>
            <a:off x="15370" y="26156"/>
            <a:ext cx="42803763" cy="2062103"/>
          </a:xfrm>
          <a:prstGeom prst="rect">
            <a:avLst/>
          </a:prstGeom>
          <a:solidFill>
            <a:schemeClr val="accent6">
              <a:lumMod val="5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US" sz="8000" b="1" dirty="0" err="1" smtClean="0">
                <a:solidFill>
                  <a:schemeClr val="bg1"/>
                </a:solidFill>
                <a:latin typeface="Calibri" panose="020F0502020204030204" pitchFamily="34" charset="0"/>
                <a:cs typeface="Calibri" panose="020F0502020204030204" pitchFamily="34" charset="0"/>
              </a:rPr>
              <a:t>Bioinvasion</a:t>
            </a:r>
            <a:r>
              <a:rPr lang="en-US" sz="8000" b="1" dirty="0" smtClean="0">
                <a:solidFill>
                  <a:schemeClr val="bg1"/>
                </a:solidFill>
                <a:latin typeface="Calibri" panose="020F0502020204030204" pitchFamily="34" charset="0"/>
                <a:cs typeface="Calibri" panose="020F0502020204030204" pitchFamily="34" charset="0"/>
              </a:rPr>
              <a:t> in Marburg</a:t>
            </a:r>
            <a:endParaRPr lang="en-US" sz="8000" b="1" dirty="0">
              <a:solidFill>
                <a:schemeClr val="bg1"/>
              </a:solidFill>
              <a:latin typeface="Calibri" panose="020F0502020204030204" pitchFamily="34" charset="0"/>
              <a:cs typeface="Calibri" panose="020F0502020204030204" pitchFamily="34" charset="0"/>
            </a:endParaRPr>
          </a:p>
          <a:p>
            <a:pPr algn="ctr"/>
            <a:r>
              <a:rPr lang="en-US" sz="4800" dirty="0" err="1" smtClean="0">
                <a:solidFill>
                  <a:schemeClr val="bg1"/>
                </a:solidFill>
                <a:latin typeface="Calibri" panose="020F0502020204030204" pitchFamily="34" charset="0"/>
                <a:cs typeface="Calibri" panose="020F0502020204030204" pitchFamily="34" charset="0"/>
              </a:rPr>
              <a:t>Ein</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gefährlicher</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Gast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erobert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heimische</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Äcker</a:t>
            </a:r>
            <a:endParaRPr lang="en-US" sz="4800" dirty="0">
              <a:solidFill>
                <a:schemeClr val="bg1"/>
              </a:solidFill>
              <a:latin typeface="Calibri" panose="020F0502020204030204" pitchFamily="34" charset="0"/>
              <a:cs typeface="Calibri" panose="020F0502020204030204" pitchFamily="34" charset="0"/>
            </a:endParaRPr>
          </a:p>
        </p:txBody>
      </p:sp>
      <p:sp>
        <p:nvSpPr>
          <p:cNvPr id="6" name="Textfeld 5"/>
          <p:cNvSpPr txBox="1"/>
          <p:nvPr/>
        </p:nvSpPr>
        <p:spPr>
          <a:xfrm>
            <a:off x="543600" y="28908000"/>
            <a:ext cx="24626463" cy="1477328"/>
          </a:xfrm>
          <a:prstGeom prst="rect">
            <a:avLst/>
          </a:prstGeom>
          <a:solidFill>
            <a:schemeClr val="bg1">
              <a:lumMod val="95000"/>
            </a:schemeClr>
          </a:solidFill>
        </p:spPr>
        <p:txBody>
          <a:bodyPr wrap="square" rtlCol="0">
            <a:spAutoFit/>
          </a:bodyPr>
          <a:lstStyle/>
          <a:p>
            <a:r>
              <a:rPr lang="de-DE" sz="1800" dirty="0" smtClean="0"/>
              <a:t>Quellen (Auswahl)</a:t>
            </a:r>
            <a:r>
              <a:rPr lang="de-DE" sz="1800" dirty="0" smtClean="0"/>
              <a:t>:</a:t>
            </a:r>
            <a:endParaRPr lang="de-DE" sz="1800" dirty="0"/>
          </a:p>
          <a:p>
            <a:r>
              <a:rPr lang="de-DE" sz="1800" b="1" dirty="0" smtClean="0"/>
              <a:t>Alberternst, B. &amp; S. </a:t>
            </a:r>
            <a:r>
              <a:rPr lang="de-DE" sz="1800" b="1" dirty="0" err="1" smtClean="0"/>
              <a:t>Nawrath</a:t>
            </a:r>
            <a:r>
              <a:rPr lang="de-DE" sz="1800" dirty="0" smtClean="0"/>
              <a:t> (2007): Informationen zur Beifuß-</a:t>
            </a:r>
            <a:r>
              <a:rPr lang="de-DE" sz="1800" dirty="0" err="1" smtClean="0"/>
              <a:t>Ambrosie</a:t>
            </a:r>
            <a:r>
              <a:rPr lang="de-DE" sz="1800" dirty="0" smtClean="0"/>
              <a:t> (</a:t>
            </a:r>
            <a:r>
              <a:rPr lang="de-DE" sz="1800" i="1" dirty="0" smtClean="0"/>
              <a:t>Ambrosia </a:t>
            </a:r>
            <a:r>
              <a:rPr lang="de-DE" sz="1800" i="1" dirty="0" err="1" smtClean="0"/>
              <a:t>artemisiifolia</a:t>
            </a:r>
            <a:r>
              <a:rPr lang="de-DE" sz="1800" i="1" dirty="0" smtClean="0"/>
              <a:t>).</a:t>
            </a:r>
            <a:endParaRPr lang="de-DE" sz="1800" dirty="0" smtClean="0"/>
          </a:p>
          <a:p>
            <a:r>
              <a:rPr lang="de-DE" sz="1800" b="1" dirty="0" smtClean="0"/>
              <a:t>Smith, M., Cecchi, L., </a:t>
            </a:r>
            <a:r>
              <a:rPr lang="de-DE" sz="1800" b="1" dirty="0" err="1" smtClean="0"/>
              <a:t>Skjøth</a:t>
            </a:r>
            <a:r>
              <a:rPr lang="de-DE" sz="1800" b="1" dirty="0" smtClean="0"/>
              <a:t>, C.A., Karrer, G. &amp; B. </a:t>
            </a:r>
            <a:r>
              <a:rPr lang="de-DE" sz="1800" b="1" dirty="0" err="1" smtClean="0"/>
              <a:t>Šikoparija</a:t>
            </a:r>
            <a:r>
              <a:rPr lang="de-DE" sz="1800" b="1" dirty="0" smtClean="0"/>
              <a:t> </a:t>
            </a:r>
            <a:r>
              <a:rPr lang="de-DE" sz="1800" dirty="0" smtClean="0"/>
              <a:t>(2013): </a:t>
            </a:r>
            <a:r>
              <a:rPr lang="en-US" sz="1800" dirty="0" smtClean="0"/>
              <a:t>Common ragweed: A threat to environmental health in Europe, in: </a:t>
            </a:r>
            <a:r>
              <a:rPr lang="fr-FR" sz="1800" dirty="0" err="1" smtClean="0"/>
              <a:t>Environment</a:t>
            </a:r>
            <a:r>
              <a:rPr lang="fr-FR" sz="1800" dirty="0" smtClean="0"/>
              <a:t> International 61 (2013) S. 115–126.</a:t>
            </a:r>
          </a:p>
          <a:p>
            <a:r>
              <a:rPr lang="de-DE" sz="1800" b="1" dirty="0" smtClean="0"/>
              <a:t>Senatsverwaltung für Stadtentwicklung und Wohnen Berlin </a:t>
            </a:r>
            <a:r>
              <a:rPr lang="de-DE" sz="1800" dirty="0" smtClean="0"/>
              <a:t>(2008): Allergieauslösende Ambrosia-Pflanzen jetzt vernichten, &lt;https://www.stadtentwicklung.berlin.de/aktuell/pressebox/archiv_volltext.shtml?arch_0806/nachricht3069.html&gt; (Zugriff: 08.02.2019)</a:t>
            </a:r>
            <a:endParaRPr lang="en-US" sz="1800" dirty="0" smtClean="0"/>
          </a:p>
          <a:p>
            <a:r>
              <a:rPr lang="de-DE" sz="1800" b="1" dirty="0" smtClean="0"/>
              <a:t>Starfinger, U. &amp; G. Schrader</a:t>
            </a:r>
            <a:r>
              <a:rPr lang="de-DE" sz="1800" dirty="0" smtClean="0"/>
              <a:t> (2013): Die </a:t>
            </a:r>
            <a:r>
              <a:rPr lang="de-DE" sz="1800" dirty="0" err="1" smtClean="0"/>
              <a:t>Beifußblättrige</a:t>
            </a:r>
            <a:r>
              <a:rPr lang="de-DE" sz="1800" dirty="0" smtClean="0"/>
              <a:t> </a:t>
            </a:r>
            <a:r>
              <a:rPr lang="de-DE" sz="1800" dirty="0" err="1" smtClean="0"/>
              <a:t>Ambrosie</a:t>
            </a:r>
            <a:r>
              <a:rPr lang="de-DE" sz="1800" dirty="0" smtClean="0"/>
              <a:t> - Eine invasive Pflanze mit besonderer Gesundheitsgefahr. </a:t>
            </a:r>
            <a:endParaRPr lang="en-US" sz="1800" dirty="0" smtClean="0"/>
          </a:p>
        </p:txBody>
      </p:sp>
      <p:sp>
        <p:nvSpPr>
          <p:cNvPr id="14" name="Textfeld 13">
            <a:extLst>
              <a:ext uri="{FF2B5EF4-FFF2-40B4-BE49-F238E27FC236}">
                <a16:creationId xmlns="" xmlns:a16="http://schemas.microsoft.com/office/drawing/2014/main" id="{C7190CB5-F437-4C04-9D64-C74F7504B2B1}"/>
              </a:ext>
            </a:extLst>
          </p:cNvPr>
          <p:cNvSpPr txBox="1"/>
          <p:nvPr/>
        </p:nvSpPr>
        <p:spPr>
          <a:xfrm>
            <a:off x="9392700" y="2520000"/>
            <a:ext cx="13239149" cy="5016758"/>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sz="3200" dirty="0" smtClean="0">
                <a:latin typeface="+mn-lt"/>
                <a:cs typeface="Arial" panose="020B0604020202020204" pitchFamily="34" charset="0"/>
              </a:rPr>
              <a:t>Allgemeine Informationen:</a:t>
            </a:r>
          </a:p>
          <a:p>
            <a:pPr algn="l"/>
            <a:r>
              <a:rPr lang="de-DE" sz="3200" b="0" dirty="0" smtClean="0">
                <a:latin typeface="+mn-lt"/>
                <a:cs typeface="Arial" panose="020B0604020202020204" pitchFamily="34" charset="0"/>
              </a:rPr>
              <a:t>Die </a:t>
            </a:r>
            <a:r>
              <a:rPr lang="de-DE" sz="3200" b="0" dirty="0">
                <a:latin typeface="+mn-lt"/>
                <a:cs typeface="Arial" panose="020B0604020202020204" pitchFamily="34" charset="0"/>
              </a:rPr>
              <a:t>Beifuß-</a:t>
            </a:r>
            <a:r>
              <a:rPr lang="de-DE" sz="3200" b="0" dirty="0" err="1">
                <a:latin typeface="+mn-lt"/>
                <a:cs typeface="Arial" panose="020B0604020202020204" pitchFamily="34" charset="0"/>
              </a:rPr>
              <a:t>Ambrosie</a:t>
            </a:r>
            <a:r>
              <a:rPr lang="de-DE" sz="3200" b="0" dirty="0">
                <a:latin typeface="+mn-lt"/>
                <a:cs typeface="Arial" panose="020B0604020202020204" pitchFamily="34" charset="0"/>
              </a:rPr>
              <a:t> ist eine schädliche, invasive Art, welche eine wichtige Rolle in der Landwirtschaft, in Naturschutz und als Quelle von Pollen darstellt. Auch stellt sie in ihrer Heimat Nordamerika, sowie in allen später etablierten Ländern und Kontinenten ein Gefahr für die Gesundheit der Umwelt dar. </a:t>
            </a:r>
            <a:endParaRPr lang="de-DE" sz="3200" b="0" dirty="0" smtClean="0">
              <a:latin typeface="+mn-lt"/>
              <a:cs typeface="Arial" panose="020B0604020202020204" pitchFamily="34" charset="0"/>
            </a:endParaRPr>
          </a:p>
          <a:p>
            <a:pPr algn="l"/>
            <a:r>
              <a:rPr lang="de-DE" sz="3200" b="0" dirty="0" smtClean="0">
                <a:latin typeface="+mn-lt"/>
                <a:cs typeface="Arial" panose="020B0604020202020204" pitchFamily="34" charset="0"/>
              </a:rPr>
              <a:t>In </a:t>
            </a:r>
            <a:r>
              <a:rPr lang="de-DE" sz="3200" b="0" dirty="0">
                <a:latin typeface="+mn-lt"/>
                <a:cs typeface="Arial" panose="020B0604020202020204" pitchFamily="34" charset="0"/>
              </a:rPr>
              <a:t>Europa, wo die Pflanze heimisch wurde, </a:t>
            </a:r>
            <a:r>
              <a:rPr lang="de-DE" sz="3200" b="0" dirty="0" smtClean="0">
                <a:latin typeface="+mn-lt"/>
                <a:cs typeface="Arial" panose="020B0604020202020204" pitchFamily="34" charset="0"/>
              </a:rPr>
              <a:t>wurden </a:t>
            </a:r>
            <a:r>
              <a:rPr lang="de-DE" sz="3200" b="0" dirty="0">
                <a:latin typeface="+mn-lt"/>
                <a:cs typeface="Arial" panose="020B0604020202020204" pitchFamily="34" charset="0"/>
              </a:rPr>
              <a:t>Maßnahmen ergriffen, um negative Auswirkungen zu erkennen und einzudämmen. Dies geschieht mit Fokus auf mögliche Änderung </a:t>
            </a:r>
            <a:r>
              <a:rPr lang="de-DE" sz="3200" b="0" dirty="0" smtClean="0">
                <a:latin typeface="+mn-lt"/>
                <a:cs typeface="Arial" panose="020B0604020202020204" pitchFamily="34" charset="0"/>
              </a:rPr>
              <a:t>der Reichweite</a:t>
            </a:r>
            <a:r>
              <a:rPr lang="de-DE" sz="3200" b="0" dirty="0">
                <a:latin typeface="+mn-lt"/>
                <a:cs typeface="Arial" panose="020B0604020202020204" pitchFamily="34" charset="0"/>
              </a:rPr>
              <a:t>, Änderungen der Blüten Phänologie und Zunahme der </a:t>
            </a:r>
            <a:r>
              <a:rPr lang="de-DE" sz="3200" b="0" dirty="0" smtClean="0">
                <a:latin typeface="+mn-lt"/>
                <a:cs typeface="Arial" panose="020B0604020202020204" pitchFamily="34" charset="0"/>
              </a:rPr>
              <a:t>Pollenbelastung, </a:t>
            </a:r>
            <a:r>
              <a:rPr lang="de-DE" sz="3200" b="0" dirty="0">
                <a:latin typeface="+mn-lt"/>
                <a:cs typeface="Arial" panose="020B0604020202020204" pitchFamily="34" charset="0"/>
              </a:rPr>
              <a:t>sowie </a:t>
            </a:r>
            <a:r>
              <a:rPr lang="de-DE" sz="3200" b="0" dirty="0" err="1">
                <a:latin typeface="+mn-lt"/>
                <a:cs typeface="Arial" panose="020B0604020202020204" pitchFamily="34" charset="0"/>
              </a:rPr>
              <a:t>allergenem</a:t>
            </a:r>
            <a:r>
              <a:rPr lang="de-DE" sz="3200" b="0" dirty="0">
                <a:latin typeface="+mn-lt"/>
                <a:cs typeface="Arial" panose="020B0604020202020204" pitchFamily="34" charset="0"/>
              </a:rPr>
              <a:t> Potential in Zusammenhang mit einer Änderung des Klimas.</a:t>
            </a:r>
          </a:p>
        </p:txBody>
      </p:sp>
      <p:sp>
        <p:nvSpPr>
          <p:cNvPr id="16" name="Textfeld 15">
            <a:extLst>
              <a:ext uri="{FF2B5EF4-FFF2-40B4-BE49-F238E27FC236}">
                <a16:creationId xmlns="" xmlns:a16="http://schemas.microsoft.com/office/drawing/2014/main" id="{C7190CB5-F437-4C04-9D64-C74F7504B2B1}"/>
              </a:ext>
            </a:extLst>
          </p:cNvPr>
          <p:cNvSpPr txBox="1"/>
          <p:nvPr/>
        </p:nvSpPr>
        <p:spPr>
          <a:xfrm>
            <a:off x="19462651" y="21240000"/>
            <a:ext cx="10350000" cy="4031873"/>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sz="3200" dirty="0" smtClean="0">
                <a:latin typeface="+mn-lt"/>
                <a:cs typeface="Arial" panose="020B0604020202020204" pitchFamily="34" charset="0"/>
              </a:rPr>
              <a:t>Lebensraum der Beifuß-</a:t>
            </a:r>
            <a:r>
              <a:rPr lang="de-DE" sz="3200" dirty="0" err="1" smtClean="0">
                <a:latin typeface="+mn-lt"/>
                <a:cs typeface="Arial" panose="020B0604020202020204" pitchFamily="34" charset="0"/>
              </a:rPr>
              <a:t>Ambrosie</a:t>
            </a:r>
            <a:r>
              <a:rPr lang="de-DE" sz="3200" dirty="0" smtClean="0">
                <a:latin typeface="+mn-lt"/>
                <a:cs typeface="Arial" panose="020B0604020202020204" pitchFamily="34" charset="0"/>
              </a:rPr>
              <a:t>:</a:t>
            </a:r>
            <a:endParaRPr lang="de-DE" sz="3200" dirty="0">
              <a:latin typeface="+mn-lt"/>
              <a:cs typeface="Arial" panose="020B0604020202020204" pitchFamily="34" charset="0"/>
            </a:endParaRPr>
          </a:p>
          <a:p>
            <a:pPr marL="457200" indent="-457200" algn="l">
              <a:buFont typeface="Arial" panose="020B0604020202020204" pitchFamily="34" charset="0"/>
              <a:buChar char="•"/>
            </a:pPr>
            <a:r>
              <a:rPr lang="de-DE" sz="3200" b="0" dirty="0">
                <a:latin typeface="+mn-lt"/>
                <a:cs typeface="Arial" panose="020B0604020202020204" pitchFamily="34" charset="0"/>
              </a:rPr>
              <a:t>Sehr variabel in Bezug auf Lebensräume</a:t>
            </a:r>
          </a:p>
          <a:p>
            <a:pPr marL="457200" indent="-457200" algn="l">
              <a:buFont typeface="Arial" panose="020B0604020202020204" pitchFamily="34" charset="0"/>
              <a:buChar char="•"/>
            </a:pPr>
            <a:r>
              <a:rPr lang="de-DE" sz="3200" b="0" dirty="0" err="1">
                <a:latin typeface="+mn-lt"/>
                <a:cs typeface="Arial" panose="020B0604020202020204" pitchFamily="34" charset="0"/>
              </a:rPr>
              <a:t>Agraflächen</a:t>
            </a:r>
            <a:r>
              <a:rPr lang="de-DE" sz="3200" b="0" dirty="0">
                <a:latin typeface="+mn-lt"/>
                <a:cs typeface="Arial" panose="020B0604020202020204" pitchFamily="34" charset="0"/>
              </a:rPr>
              <a:t>, Weiden, Verkehrswege, Neubaugebiete, </a:t>
            </a:r>
            <a:r>
              <a:rPr lang="de-DE" sz="3200" b="0" dirty="0" smtClean="0">
                <a:latin typeface="+mn-lt"/>
                <a:cs typeface="Arial" panose="020B0604020202020204" pitchFamily="34" charset="0"/>
              </a:rPr>
              <a:t>Industriebrachen, Baustellen </a:t>
            </a:r>
            <a:r>
              <a:rPr lang="de-DE" sz="3200" b="0" dirty="0">
                <a:latin typeface="+mn-lt"/>
                <a:cs typeface="Arial" panose="020B0604020202020204" pitchFamily="34" charset="0"/>
              </a:rPr>
              <a:t>(Erdaufschüttungen), Blumenrabatten, Feld- und Waldwege, Parkanlagen</a:t>
            </a:r>
          </a:p>
          <a:p>
            <a:pPr marL="457200" indent="-457200" algn="l">
              <a:buFont typeface="Arial" panose="020B0604020202020204" pitchFamily="34" charset="0"/>
              <a:buChar char="•"/>
            </a:pPr>
            <a:r>
              <a:rPr lang="de-DE" sz="3200" b="0" dirty="0">
                <a:latin typeface="+mn-lt"/>
                <a:cs typeface="Arial" panose="020B0604020202020204" pitchFamily="34" charset="0"/>
              </a:rPr>
              <a:t>Dominiert sich entwickelnde Vegetationen</a:t>
            </a:r>
          </a:p>
          <a:p>
            <a:pPr marL="457200" indent="-457200" algn="l">
              <a:buFont typeface="Arial" panose="020B0604020202020204" pitchFamily="34" charset="0"/>
              <a:buChar char="•"/>
            </a:pPr>
            <a:r>
              <a:rPr lang="de-DE" sz="3200" b="0" dirty="0">
                <a:latin typeface="+mn-lt"/>
                <a:cs typeface="Arial" panose="020B0604020202020204" pitchFamily="34" charset="0"/>
              </a:rPr>
              <a:t>Favorisiert warmes, feuchtes, kontinentales Klima und tiefgründige Böden (30° bis 52° Nord)</a:t>
            </a:r>
          </a:p>
        </p:txBody>
      </p:sp>
      <p:sp>
        <p:nvSpPr>
          <p:cNvPr id="17" name="Textfeld 16">
            <a:extLst>
              <a:ext uri="{FF2B5EF4-FFF2-40B4-BE49-F238E27FC236}">
                <a16:creationId xmlns="" xmlns:a16="http://schemas.microsoft.com/office/drawing/2014/main" id="{C7190CB5-F437-4C04-9D64-C74F7504B2B1}"/>
              </a:ext>
            </a:extLst>
          </p:cNvPr>
          <p:cNvSpPr txBox="1"/>
          <p:nvPr/>
        </p:nvSpPr>
        <p:spPr>
          <a:xfrm>
            <a:off x="29235400" y="2520000"/>
            <a:ext cx="7264317" cy="6001643"/>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pPr algn="l"/>
            <a:r>
              <a:rPr lang="en-US" sz="3200" dirty="0" err="1" smtClean="0">
                <a:latin typeface="+mn-lt"/>
              </a:rPr>
              <a:t>Informationsvideo</a:t>
            </a:r>
            <a:r>
              <a:rPr lang="en-US" sz="3200" dirty="0" smtClean="0">
                <a:latin typeface="+mn-lt"/>
              </a:rPr>
              <a:t> </a:t>
            </a:r>
            <a:r>
              <a:rPr lang="en-US" sz="3200" dirty="0" err="1" smtClean="0">
                <a:latin typeface="+mn-lt"/>
              </a:rPr>
              <a:t>zur</a:t>
            </a:r>
            <a:r>
              <a:rPr lang="en-US" sz="3200" dirty="0" smtClean="0">
                <a:latin typeface="+mn-lt"/>
              </a:rPr>
              <a:t> </a:t>
            </a:r>
            <a:r>
              <a:rPr lang="en-US" sz="3200" dirty="0" err="1" smtClean="0">
                <a:latin typeface="+mn-lt"/>
              </a:rPr>
              <a:t>Ausbreitung</a:t>
            </a:r>
            <a:r>
              <a:rPr lang="en-US" sz="3200" dirty="0" smtClean="0">
                <a:latin typeface="+mn-lt"/>
              </a:rPr>
              <a:t> </a:t>
            </a:r>
            <a:r>
              <a:rPr lang="en-US" sz="3200" dirty="0" err="1" smtClean="0">
                <a:latin typeface="+mn-lt"/>
              </a:rPr>
              <a:t>der</a:t>
            </a:r>
            <a:r>
              <a:rPr lang="en-US" sz="3200" dirty="0" smtClean="0">
                <a:latin typeface="+mn-lt"/>
              </a:rPr>
              <a:t> </a:t>
            </a:r>
            <a:r>
              <a:rPr lang="en-US" sz="3200" dirty="0" err="1" smtClean="0">
                <a:latin typeface="+mn-lt"/>
              </a:rPr>
              <a:t>Beifuß-Ambrosie</a:t>
            </a:r>
            <a:r>
              <a:rPr lang="en-US" sz="3200" dirty="0" smtClean="0">
                <a:latin typeface="+mn-lt"/>
              </a:rPr>
              <a:t> und </a:t>
            </a:r>
            <a:r>
              <a:rPr lang="en-US" sz="3200" dirty="0" err="1" smtClean="0">
                <a:latin typeface="+mn-lt"/>
              </a:rPr>
              <a:t>weiteren</a:t>
            </a:r>
            <a:r>
              <a:rPr lang="en-US" sz="3200" dirty="0" smtClean="0">
                <a:latin typeface="+mn-lt"/>
              </a:rPr>
              <a:t> </a:t>
            </a:r>
            <a:r>
              <a:rPr lang="en-US" sz="3200" dirty="0" err="1" smtClean="0">
                <a:latin typeface="+mn-lt"/>
              </a:rPr>
              <a:t>Invasiven</a:t>
            </a:r>
            <a:r>
              <a:rPr lang="en-US" sz="3200" dirty="0" smtClean="0">
                <a:latin typeface="+mn-lt"/>
              </a:rPr>
              <a:t> </a:t>
            </a:r>
            <a:r>
              <a:rPr lang="en-US" sz="3200" dirty="0" err="1" smtClean="0">
                <a:latin typeface="+mn-lt"/>
              </a:rPr>
              <a:t>Arten</a:t>
            </a:r>
            <a:r>
              <a:rPr lang="en-US" sz="3200" dirty="0" smtClean="0">
                <a:latin typeface="+mn-lt"/>
              </a:rPr>
              <a:t>:</a:t>
            </a:r>
          </a:p>
          <a:p>
            <a:pPr algn="l"/>
            <a:endParaRPr lang="en-US" sz="3200" b="0" dirty="0" smtClean="0">
              <a:latin typeface="+mn-lt"/>
            </a:endParaRPr>
          </a:p>
          <a:p>
            <a:pPr algn="l"/>
            <a:r>
              <a:rPr lang="en-US" sz="3200" b="0" dirty="0" err="1" smtClean="0">
                <a:latin typeface="+mn-lt"/>
              </a:rPr>
              <a:t>Für</a:t>
            </a:r>
            <a:r>
              <a:rPr lang="en-US" sz="3200" b="0" dirty="0" smtClean="0">
                <a:latin typeface="+mn-lt"/>
              </a:rPr>
              <a:t> </a:t>
            </a:r>
            <a:r>
              <a:rPr lang="en-US" sz="3200" b="0" dirty="0" err="1" smtClean="0">
                <a:latin typeface="+mn-lt"/>
              </a:rPr>
              <a:t>weitere</a:t>
            </a:r>
            <a:r>
              <a:rPr lang="en-US" sz="3200" b="0" dirty="0" smtClean="0">
                <a:latin typeface="+mn-lt"/>
              </a:rPr>
              <a:t> </a:t>
            </a:r>
            <a:r>
              <a:rPr lang="en-US" sz="3200" b="0" dirty="0" err="1" smtClean="0">
                <a:latin typeface="+mn-lt"/>
              </a:rPr>
              <a:t>Informationen</a:t>
            </a:r>
            <a:r>
              <a:rPr lang="en-US" sz="3200" b="0" dirty="0" smtClean="0">
                <a:latin typeface="+mn-lt"/>
              </a:rPr>
              <a:t> </a:t>
            </a:r>
            <a:r>
              <a:rPr lang="en-US" sz="3200" b="0" dirty="0" err="1" smtClean="0">
                <a:latin typeface="+mn-lt"/>
              </a:rPr>
              <a:t>bezüglich</a:t>
            </a:r>
            <a:r>
              <a:rPr lang="en-US" sz="3200" b="0" dirty="0" smtClean="0">
                <a:latin typeface="+mn-lt"/>
              </a:rPr>
              <a:t> </a:t>
            </a:r>
            <a:r>
              <a:rPr lang="en-US" sz="3200" b="0" dirty="0" err="1" smtClean="0">
                <a:latin typeface="+mn-lt"/>
              </a:rPr>
              <a:t>der</a:t>
            </a:r>
            <a:r>
              <a:rPr lang="en-US" sz="3200" b="0" dirty="0" smtClean="0">
                <a:latin typeface="+mn-lt"/>
              </a:rPr>
              <a:t> </a:t>
            </a:r>
            <a:r>
              <a:rPr lang="en-US" sz="3200" b="0" dirty="0" err="1" smtClean="0">
                <a:latin typeface="+mn-lt"/>
              </a:rPr>
              <a:t>Ausbreitung</a:t>
            </a:r>
            <a:r>
              <a:rPr lang="en-US" sz="3200" b="0" dirty="0" smtClean="0">
                <a:latin typeface="+mn-lt"/>
              </a:rPr>
              <a:t> und des </a:t>
            </a:r>
            <a:r>
              <a:rPr lang="en-US" sz="3200" b="0" dirty="0" err="1" smtClean="0">
                <a:latin typeface="+mn-lt"/>
              </a:rPr>
              <a:t>Schadenpotenzials</a:t>
            </a:r>
            <a:r>
              <a:rPr lang="en-US" sz="3200" b="0" dirty="0" smtClean="0">
                <a:latin typeface="+mn-lt"/>
              </a:rPr>
              <a:t> </a:t>
            </a:r>
            <a:r>
              <a:rPr lang="en-US" sz="3200" b="0" dirty="0" err="1" smtClean="0">
                <a:latin typeface="+mn-lt"/>
              </a:rPr>
              <a:t>der</a:t>
            </a:r>
            <a:r>
              <a:rPr lang="en-US" sz="3200" b="0" dirty="0" smtClean="0">
                <a:latin typeface="+mn-lt"/>
              </a:rPr>
              <a:t> </a:t>
            </a:r>
            <a:r>
              <a:rPr lang="en-US" sz="3200" b="0" dirty="0" err="1" smtClean="0">
                <a:latin typeface="+mn-lt"/>
              </a:rPr>
              <a:t>Beifuß-Ambrosie</a:t>
            </a:r>
            <a:r>
              <a:rPr lang="en-US" sz="3200" b="0" dirty="0" smtClean="0">
                <a:latin typeface="+mn-lt"/>
              </a:rPr>
              <a:t> in Deutschland, </a:t>
            </a:r>
            <a:r>
              <a:rPr lang="en-US" sz="3200" b="0" dirty="0" err="1" smtClean="0">
                <a:latin typeface="+mn-lt"/>
              </a:rPr>
              <a:t>scannen</a:t>
            </a:r>
            <a:r>
              <a:rPr lang="en-US" sz="3200" b="0" dirty="0" smtClean="0">
                <a:latin typeface="+mn-lt"/>
              </a:rPr>
              <a:t> </a:t>
            </a:r>
            <a:r>
              <a:rPr lang="en-US" sz="3200" b="0" dirty="0" err="1" smtClean="0">
                <a:latin typeface="+mn-lt"/>
              </a:rPr>
              <a:t>Sie</a:t>
            </a:r>
            <a:r>
              <a:rPr lang="en-US" sz="3200" b="0" dirty="0" smtClean="0">
                <a:latin typeface="+mn-lt"/>
              </a:rPr>
              <a:t> </a:t>
            </a:r>
            <a:r>
              <a:rPr lang="en-US" sz="3200" b="0" dirty="0" err="1" smtClean="0">
                <a:latin typeface="+mn-lt"/>
              </a:rPr>
              <a:t>bitte</a:t>
            </a:r>
            <a:r>
              <a:rPr lang="en-US" sz="3200" b="0" dirty="0" smtClean="0">
                <a:latin typeface="+mn-lt"/>
              </a:rPr>
              <a:t> </a:t>
            </a:r>
            <a:r>
              <a:rPr lang="en-US" sz="3200" b="0" dirty="0" err="1" smtClean="0">
                <a:latin typeface="+mn-lt"/>
              </a:rPr>
              <a:t>mit</a:t>
            </a:r>
            <a:r>
              <a:rPr lang="en-US" sz="3200" b="0" dirty="0" smtClean="0">
                <a:latin typeface="+mn-lt"/>
              </a:rPr>
              <a:t> </a:t>
            </a:r>
            <a:r>
              <a:rPr lang="en-US" sz="3200" b="0" dirty="0" err="1" smtClean="0">
                <a:latin typeface="+mn-lt"/>
              </a:rPr>
              <a:t>Ihrem</a:t>
            </a:r>
            <a:r>
              <a:rPr lang="en-US" sz="3200" b="0" dirty="0" smtClean="0">
                <a:latin typeface="+mn-lt"/>
              </a:rPr>
              <a:t> Smartphone </a:t>
            </a:r>
            <a:r>
              <a:rPr lang="en-US" sz="3200" b="0" dirty="0" err="1" smtClean="0">
                <a:latin typeface="+mn-lt"/>
              </a:rPr>
              <a:t>oder</a:t>
            </a:r>
            <a:r>
              <a:rPr lang="en-US" sz="3200" b="0" dirty="0" smtClean="0">
                <a:latin typeface="+mn-lt"/>
              </a:rPr>
              <a:t> Tablet den QR-Code. </a:t>
            </a:r>
            <a:r>
              <a:rPr lang="en-US" sz="3200" b="0" dirty="0" err="1" smtClean="0">
                <a:latin typeface="+mn-lt"/>
              </a:rPr>
              <a:t>Dieser</a:t>
            </a:r>
            <a:r>
              <a:rPr lang="en-US" sz="3200" b="0" dirty="0" smtClean="0">
                <a:latin typeface="+mn-lt"/>
              </a:rPr>
              <a:t> QR Code </a:t>
            </a:r>
            <a:r>
              <a:rPr lang="en-US" sz="3200" b="0" dirty="0" err="1" smtClean="0">
                <a:latin typeface="+mn-lt"/>
              </a:rPr>
              <a:t>leitet</a:t>
            </a:r>
            <a:r>
              <a:rPr lang="en-US" sz="3200" b="0" dirty="0" smtClean="0">
                <a:latin typeface="+mn-lt"/>
              </a:rPr>
              <a:t> </a:t>
            </a:r>
            <a:r>
              <a:rPr lang="en-US" sz="3200" b="0" dirty="0" err="1" smtClean="0">
                <a:latin typeface="+mn-lt"/>
              </a:rPr>
              <a:t>Sie</a:t>
            </a:r>
            <a:r>
              <a:rPr lang="en-US" sz="3200" b="0" dirty="0" smtClean="0">
                <a:latin typeface="+mn-lt"/>
              </a:rPr>
              <a:t> auf </a:t>
            </a:r>
            <a:r>
              <a:rPr lang="en-US" sz="3200" b="0" dirty="0" err="1" smtClean="0">
                <a:latin typeface="+mn-lt"/>
              </a:rPr>
              <a:t>ein</a:t>
            </a:r>
            <a:r>
              <a:rPr lang="en-US" sz="3200" b="0" dirty="0" smtClean="0">
                <a:latin typeface="+mn-lt"/>
              </a:rPr>
              <a:t> </a:t>
            </a:r>
            <a:r>
              <a:rPr lang="en-US" sz="3200" b="0" dirty="0" err="1" smtClean="0">
                <a:latin typeface="+mn-lt"/>
              </a:rPr>
              <a:t>selbsterstelltes</a:t>
            </a:r>
            <a:r>
              <a:rPr lang="en-US" sz="3200" b="0" dirty="0" smtClean="0">
                <a:latin typeface="+mn-lt"/>
              </a:rPr>
              <a:t> </a:t>
            </a:r>
            <a:r>
              <a:rPr lang="en-US" sz="3200" b="0" dirty="0" err="1" smtClean="0">
                <a:latin typeface="+mn-lt"/>
              </a:rPr>
              <a:t>Informationsvideo</a:t>
            </a:r>
            <a:r>
              <a:rPr lang="en-US" sz="3200" b="0" dirty="0" smtClean="0">
                <a:latin typeface="+mn-lt"/>
              </a:rPr>
              <a:t> </a:t>
            </a:r>
            <a:r>
              <a:rPr lang="en-US" sz="3200" b="0" dirty="0" err="1" smtClean="0">
                <a:latin typeface="+mn-lt"/>
              </a:rPr>
              <a:t>zum</a:t>
            </a:r>
            <a:r>
              <a:rPr lang="en-US" sz="3200" b="0" dirty="0" smtClean="0">
                <a:latin typeface="+mn-lt"/>
              </a:rPr>
              <a:t> </a:t>
            </a:r>
            <a:r>
              <a:rPr lang="en-US" sz="3200" b="0" dirty="0" err="1" smtClean="0">
                <a:latin typeface="+mn-lt"/>
              </a:rPr>
              <a:t>Thema</a:t>
            </a:r>
            <a:r>
              <a:rPr lang="en-US" sz="3200" b="0" dirty="0" smtClean="0">
                <a:latin typeface="+mn-lt"/>
              </a:rPr>
              <a:t> Invasive </a:t>
            </a:r>
            <a:r>
              <a:rPr lang="en-US" sz="3200" b="0" dirty="0" err="1" smtClean="0">
                <a:latin typeface="+mn-lt"/>
              </a:rPr>
              <a:t>Arten</a:t>
            </a:r>
            <a:r>
              <a:rPr lang="en-US" sz="3200" b="0" dirty="0" smtClean="0">
                <a:latin typeface="+mn-lt"/>
              </a:rPr>
              <a:t>.</a:t>
            </a:r>
            <a:endParaRPr lang="en-US" sz="3200" b="0" dirty="0">
              <a:latin typeface="+mn-lt"/>
            </a:endParaRPr>
          </a:p>
        </p:txBody>
      </p:sp>
      <p:sp>
        <p:nvSpPr>
          <p:cNvPr id="21" name="Textfeld 20">
            <a:extLst>
              <a:ext uri="{FF2B5EF4-FFF2-40B4-BE49-F238E27FC236}">
                <a16:creationId xmlns="" xmlns:a16="http://schemas.microsoft.com/office/drawing/2014/main" id="{C7190CB5-F437-4C04-9D64-C74F7504B2B1}"/>
              </a:ext>
            </a:extLst>
          </p:cNvPr>
          <p:cNvSpPr txBox="1"/>
          <p:nvPr/>
        </p:nvSpPr>
        <p:spPr>
          <a:xfrm>
            <a:off x="542192" y="21240000"/>
            <a:ext cx="8418927" cy="7478970"/>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pPr algn="l"/>
            <a:r>
              <a:rPr lang="en-US" sz="3200" dirty="0" err="1" smtClean="0"/>
              <a:t>Verwechslungsgefahr</a:t>
            </a:r>
            <a:r>
              <a:rPr lang="en-US" sz="3200" dirty="0" smtClean="0"/>
              <a:t> </a:t>
            </a:r>
            <a:r>
              <a:rPr lang="en-US" sz="3200" dirty="0" err="1" smtClean="0"/>
              <a:t>mit</a:t>
            </a:r>
            <a:r>
              <a:rPr lang="en-US" sz="3200" dirty="0" smtClean="0"/>
              <a:t> </a:t>
            </a:r>
            <a:r>
              <a:rPr lang="en-US" sz="3200" dirty="0" err="1" smtClean="0"/>
              <a:t>dem</a:t>
            </a:r>
            <a:r>
              <a:rPr lang="en-US" sz="3200" dirty="0" smtClean="0"/>
              <a:t> </a:t>
            </a:r>
            <a:r>
              <a:rPr lang="en-US" sz="3200" dirty="0" err="1" smtClean="0"/>
              <a:t>heimischen</a:t>
            </a:r>
            <a:r>
              <a:rPr lang="en-US" sz="3200" dirty="0" smtClean="0"/>
              <a:t> </a:t>
            </a:r>
            <a:r>
              <a:rPr lang="en-US" sz="3200" dirty="0" err="1" smtClean="0"/>
              <a:t>Gemeinen</a:t>
            </a:r>
            <a:r>
              <a:rPr lang="en-US" sz="3200" dirty="0" smtClean="0"/>
              <a:t> </a:t>
            </a:r>
            <a:r>
              <a:rPr lang="en-US" sz="3200" dirty="0" err="1" smtClean="0"/>
              <a:t>Beifuß</a:t>
            </a:r>
            <a:r>
              <a:rPr lang="en-US" sz="3200" dirty="0" smtClean="0"/>
              <a:t>: </a:t>
            </a:r>
          </a:p>
          <a:p>
            <a:pPr algn="l"/>
            <a:r>
              <a:rPr lang="de-DE" sz="3200" b="0" dirty="0" smtClean="0">
                <a:latin typeface="+mn-lt"/>
              </a:rPr>
              <a:t>Am häufigsten wird die Beifuß-</a:t>
            </a:r>
            <a:r>
              <a:rPr lang="de-DE" sz="3200" b="0" dirty="0" err="1" smtClean="0">
                <a:latin typeface="+mn-lt"/>
              </a:rPr>
              <a:t>Ambrosie</a:t>
            </a:r>
            <a:r>
              <a:rPr lang="de-DE" sz="3200" b="0" dirty="0" smtClean="0">
                <a:latin typeface="+mn-lt"/>
              </a:rPr>
              <a:t> mit dem Gemeinen Beifuß verwechselt. Beide Pflanzen stammen aus der Familie der </a:t>
            </a:r>
            <a:r>
              <a:rPr lang="de-DE" sz="3200" b="0" dirty="0" err="1" smtClean="0">
                <a:latin typeface="+mn-lt"/>
              </a:rPr>
              <a:t>Korbblüter</a:t>
            </a:r>
            <a:r>
              <a:rPr lang="de-DE" sz="3200" b="0" dirty="0" smtClean="0">
                <a:latin typeface="+mn-lt"/>
              </a:rPr>
              <a:t>. Die Ähnlichkeiten bestehen vor allem in der Form der Blätter und dem äußeren Erscheinungsbild der Pflanzen. </a:t>
            </a:r>
          </a:p>
          <a:p>
            <a:pPr algn="l"/>
            <a:r>
              <a:rPr lang="de-DE" sz="3200" b="0" dirty="0" smtClean="0">
                <a:latin typeface="+mn-lt"/>
              </a:rPr>
              <a:t>Sie lassen sich jedoch anhand der, beim Gemeinen Beifuß, in einer Rispe angeordneten Blütenstände und den weißlich-grauen Blütenköpfchen unterscheiden. Die Blütenstände der Beifuß-</a:t>
            </a:r>
            <a:r>
              <a:rPr lang="de-DE" sz="3200" b="0" dirty="0" err="1" smtClean="0">
                <a:latin typeface="+mn-lt"/>
              </a:rPr>
              <a:t>Ambrosie</a:t>
            </a:r>
            <a:r>
              <a:rPr lang="de-DE" sz="3200" b="0" dirty="0" smtClean="0">
                <a:latin typeface="+mn-lt"/>
              </a:rPr>
              <a:t> sind in einer ährenartigen Traube angeordnet. Die Blütenköpfchen </a:t>
            </a:r>
            <a:r>
              <a:rPr lang="de-DE" sz="3200" b="0" smtClean="0">
                <a:latin typeface="+mn-lt"/>
              </a:rPr>
              <a:t>sind dabei </a:t>
            </a:r>
            <a:r>
              <a:rPr lang="de-DE" sz="3200" b="0" dirty="0" smtClean="0">
                <a:latin typeface="+mn-lt"/>
              </a:rPr>
              <a:t>nicht schirmartig oder nickend.</a:t>
            </a:r>
            <a:endParaRPr lang="de-DE" sz="3200" b="0" baseline="30000" dirty="0" smtClean="0">
              <a:latin typeface="+mn-lt"/>
            </a:endParaRPr>
          </a:p>
        </p:txBody>
      </p:sp>
      <p:pic>
        <p:nvPicPr>
          <p:cNvPr id="23" name="Grafik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792000" y="2520000"/>
            <a:ext cx="5400000" cy="5394104"/>
          </a:xfrm>
          <a:prstGeom prst="rect">
            <a:avLst/>
          </a:prstGeom>
        </p:spPr>
      </p:pic>
      <p:pic>
        <p:nvPicPr>
          <p:cNvPr id="1026" name="Picture 2" descr="C:\Users\thors\Download\Achtung.jpg"/>
          <p:cNvPicPr>
            <a:picLocks noChangeAspect="1" noChangeArrowheads="1"/>
          </p:cNvPicPr>
          <p:nvPr/>
        </p:nvPicPr>
        <p:blipFill>
          <a:blip r:embed="rId5" cstate="print"/>
          <a:srcRect/>
          <a:stretch>
            <a:fillRect/>
          </a:stretch>
        </p:blipFill>
        <p:spPr bwMode="auto">
          <a:xfrm>
            <a:off x="548177" y="18669600"/>
            <a:ext cx="2600325" cy="2286000"/>
          </a:xfrm>
          <a:prstGeom prst="rect">
            <a:avLst/>
          </a:prstGeom>
          <a:noFill/>
        </p:spPr>
      </p:pic>
      <p:pic>
        <p:nvPicPr>
          <p:cNvPr id="15" name="Grafik 14"/>
          <p:cNvPicPr>
            <a:picLocks noChangeAspect="1"/>
          </p:cNvPicPr>
          <p:nvPr/>
        </p:nvPicPr>
        <p:blipFill>
          <a:blip r:embed="rId6" cstate="print"/>
          <a:stretch>
            <a:fillRect/>
          </a:stretch>
        </p:blipFill>
        <p:spPr>
          <a:xfrm>
            <a:off x="543599" y="2520000"/>
            <a:ext cx="8539240" cy="12184927"/>
          </a:xfrm>
          <a:prstGeom prst="rect">
            <a:avLst/>
          </a:prstGeom>
        </p:spPr>
      </p:pic>
      <p:grpSp>
        <p:nvGrpSpPr>
          <p:cNvPr id="31" name="Gruppieren 30"/>
          <p:cNvGrpSpPr/>
          <p:nvPr/>
        </p:nvGrpSpPr>
        <p:grpSpPr>
          <a:xfrm>
            <a:off x="9392400" y="21240000"/>
            <a:ext cx="9630125" cy="4773399"/>
            <a:chOff x="9392400" y="21600000"/>
            <a:chExt cx="9630125" cy="4773399"/>
          </a:xfrm>
        </p:grpSpPr>
        <p:pic>
          <p:nvPicPr>
            <p:cNvPr id="3" name="Picture 2" descr="C:\Users\thors\Download\ambrosia_beifuss_gr.jpg"/>
            <p:cNvPicPr>
              <a:picLocks noChangeAspect="1" noChangeArrowheads="1"/>
            </p:cNvPicPr>
            <p:nvPr/>
          </p:nvPicPr>
          <p:blipFill>
            <a:blip r:embed="rId7" cstate="print"/>
            <a:srcRect/>
            <a:stretch>
              <a:fillRect/>
            </a:stretch>
          </p:blipFill>
          <p:spPr bwMode="auto">
            <a:xfrm>
              <a:off x="9392750" y="21600000"/>
              <a:ext cx="9629775" cy="4495800"/>
            </a:xfrm>
            <a:prstGeom prst="rect">
              <a:avLst/>
            </a:prstGeom>
            <a:noFill/>
          </p:spPr>
        </p:pic>
        <p:sp>
          <p:nvSpPr>
            <p:cNvPr id="30" name="Textfeld 29"/>
            <p:cNvSpPr txBox="1"/>
            <p:nvPr/>
          </p:nvSpPr>
          <p:spPr>
            <a:xfrm>
              <a:off x="9392400" y="26096400"/>
              <a:ext cx="9630000" cy="276999"/>
            </a:xfrm>
            <a:prstGeom prst="rect">
              <a:avLst/>
            </a:prstGeom>
            <a:solidFill>
              <a:schemeClr val="bg1"/>
            </a:solidFill>
          </p:spPr>
          <p:txBody>
            <a:bodyPr wrap="square" rtlCol="0">
              <a:spAutoFit/>
            </a:bodyPr>
            <a:lstStyle/>
            <a:p>
              <a:r>
                <a:rPr lang="de-DE" sz="1200" b="1" dirty="0" smtClean="0"/>
                <a:t>Vergleich Ambrosia und Beifuß</a:t>
              </a:r>
              <a:r>
                <a:rPr lang="de-DE" sz="1200" dirty="0" smtClean="0"/>
                <a:t>. Senatsverwaltung für Stadtentwicklung und Wohnen Berlin 2008</a:t>
              </a:r>
              <a:endParaRPr lang="de-DE" sz="1200" dirty="0"/>
            </a:p>
          </p:txBody>
        </p:sp>
      </p:grpSp>
      <p:pic>
        <p:nvPicPr>
          <p:cNvPr id="8" name="Picture 2" descr="C:\Users\thors\Download\QR-Code zum Video.png"/>
          <p:cNvPicPr>
            <a:picLocks noChangeAspect="1" noChangeArrowheads="1"/>
          </p:cNvPicPr>
          <p:nvPr/>
        </p:nvPicPr>
        <p:blipFill>
          <a:blip r:embed="rId8" cstate="print"/>
          <a:srcRect/>
          <a:stretch>
            <a:fillRect/>
          </a:stretch>
        </p:blipFill>
        <p:spPr bwMode="auto">
          <a:xfrm>
            <a:off x="25890821" y="2520000"/>
            <a:ext cx="2857500" cy="2857500"/>
          </a:xfrm>
          <a:prstGeom prst="rect">
            <a:avLst/>
          </a:prstGeom>
          <a:noFill/>
        </p:spPr>
      </p:pic>
      <p:sp>
        <p:nvSpPr>
          <p:cNvPr id="5" name="Textfeld 4"/>
          <p:cNvSpPr txBox="1"/>
          <p:nvPr/>
        </p:nvSpPr>
        <p:spPr>
          <a:xfrm>
            <a:off x="508005" y="14383651"/>
            <a:ext cx="6705600" cy="307777"/>
          </a:xfrm>
          <a:prstGeom prst="rect">
            <a:avLst/>
          </a:prstGeom>
          <a:noFill/>
        </p:spPr>
        <p:txBody>
          <a:bodyPr wrap="square" rtlCol="0">
            <a:spAutoFit/>
          </a:bodyPr>
          <a:lstStyle/>
          <a:p>
            <a:r>
              <a:rPr lang="de-DE" sz="1400" b="1" dirty="0">
                <a:latin typeface="Arial" panose="020B0604020202020204" pitchFamily="34" charset="0"/>
                <a:cs typeface="Arial" panose="020B0604020202020204" pitchFamily="34" charset="0"/>
              </a:rPr>
              <a:t>Beifuß-</a:t>
            </a:r>
            <a:r>
              <a:rPr lang="de-DE" sz="1400" b="1" dirty="0" err="1">
                <a:latin typeface="Arial" panose="020B0604020202020204" pitchFamily="34" charset="0"/>
                <a:cs typeface="Arial" panose="020B0604020202020204" pitchFamily="34" charset="0"/>
              </a:rPr>
              <a:t>Ambrosie</a:t>
            </a:r>
            <a:r>
              <a:rPr lang="de-DE" sz="1400" b="1" dirty="0">
                <a:latin typeface="Arial" panose="020B0604020202020204" pitchFamily="34" charset="0"/>
                <a:cs typeface="Arial" panose="020B0604020202020204" pitchFamily="34" charset="0"/>
              </a:rPr>
              <a:t> in Blüte, ohne Reife Früchte. </a:t>
            </a:r>
            <a:r>
              <a:rPr lang="de-DE" sz="1400" dirty="0">
                <a:latin typeface="Arial" panose="020B0604020202020204" pitchFamily="34" charset="0"/>
                <a:cs typeface="Arial" panose="020B0604020202020204" pitchFamily="34" charset="0"/>
              </a:rPr>
              <a:t>Alberternst &amp; </a:t>
            </a:r>
            <a:r>
              <a:rPr lang="de-DE" sz="1400" dirty="0" err="1">
                <a:latin typeface="Arial" panose="020B0604020202020204" pitchFamily="34" charset="0"/>
                <a:cs typeface="Arial" panose="020B0604020202020204" pitchFamily="34" charset="0"/>
              </a:rPr>
              <a:t>Nawrath</a:t>
            </a:r>
            <a:r>
              <a:rPr lang="de-DE" sz="1400" dirty="0">
                <a:latin typeface="Arial" panose="020B0604020202020204" pitchFamily="34" charset="0"/>
                <a:cs typeface="Arial" panose="020B0604020202020204" pitchFamily="34" charset="0"/>
              </a:rPr>
              <a:t> </a:t>
            </a:r>
            <a:r>
              <a:rPr lang="de-DE" sz="1400" dirty="0" smtClean="0">
                <a:latin typeface="Arial" panose="020B0604020202020204" pitchFamily="34" charset="0"/>
                <a:cs typeface="Arial" panose="020B0604020202020204" pitchFamily="34" charset="0"/>
              </a:rPr>
              <a:t>2006</a:t>
            </a:r>
            <a:endParaRPr lang="de-DE"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39796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440</Words>
  <Application>Microsoft Office PowerPoint</Application>
  <PresentationFormat>Benutzerdefiniert</PresentationFormat>
  <Paragraphs>23</Paragraphs>
  <Slides>1</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vt:i4>
      </vt:variant>
    </vt:vector>
  </HeadingPairs>
  <TitlesOfParts>
    <vt:vector size="5" baseType="lpstr">
      <vt:lpstr>Arial</vt:lpstr>
      <vt:lpstr>Calibri</vt:lpstr>
      <vt:lpstr>Calibri Light</vt:lpstr>
      <vt:lpstr>Office Theme</vt:lpstr>
      <vt:lpstr>PowerPoint-Präsentation</vt:lpstr>
    </vt:vector>
  </TitlesOfParts>
  <Company>Frost-RL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Alex</dc:creator>
  <cp:lastModifiedBy>Alex</cp:lastModifiedBy>
  <cp:revision>71</cp:revision>
  <dcterms:created xsi:type="dcterms:W3CDTF">2019-01-25T09:50:36Z</dcterms:created>
  <dcterms:modified xsi:type="dcterms:W3CDTF">2019-02-11T13:41:13Z</dcterms:modified>
</cp:coreProperties>
</file>

<file path=docProps/thumbnail.jpeg>
</file>